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72" r:id="rId2"/>
    <p:sldId id="266" r:id="rId3"/>
    <p:sldId id="289" r:id="rId4"/>
    <p:sldId id="257" r:id="rId5"/>
    <p:sldId id="274" r:id="rId6"/>
    <p:sldId id="271" r:id="rId7"/>
    <p:sldId id="293" r:id="rId8"/>
    <p:sldId id="269" r:id="rId9"/>
    <p:sldId id="275" r:id="rId10"/>
    <p:sldId id="294" r:id="rId11"/>
    <p:sldId id="300" r:id="rId12"/>
    <p:sldId id="273" r:id="rId13"/>
    <p:sldId id="260" r:id="rId14"/>
    <p:sldId id="281" r:id="rId15"/>
    <p:sldId id="295" r:id="rId16"/>
    <p:sldId id="301" r:id="rId17"/>
    <p:sldId id="298" r:id="rId18"/>
    <p:sldId id="282" r:id="rId19"/>
    <p:sldId id="284" r:id="rId20"/>
    <p:sldId id="288" r:id="rId21"/>
    <p:sldId id="286" r:id="rId22"/>
    <p:sldId id="285" r:id="rId23"/>
    <p:sldId id="279" r:id="rId24"/>
    <p:sldId id="258" r:id="rId25"/>
    <p:sldId id="267" r:id="rId26"/>
    <p:sldId id="303" r:id="rId27"/>
    <p:sldId id="297" r:id="rId28"/>
    <p:sldId id="296" r:id="rId29"/>
    <p:sldId id="268" r:id="rId30"/>
    <p:sldId id="299" r:id="rId31"/>
    <p:sldId id="261" r:id="rId32"/>
    <p:sldId id="259" r:id="rId33"/>
    <p:sldId id="264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F05B84-0AFD-1D45-AC08-6C03553A6B63}">
          <p14:sldIdLst>
            <p14:sldId id="272"/>
            <p14:sldId id="266"/>
            <p14:sldId id="289"/>
            <p14:sldId id="257"/>
            <p14:sldId id="274"/>
            <p14:sldId id="271"/>
            <p14:sldId id="293"/>
            <p14:sldId id="269"/>
            <p14:sldId id="275"/>
            <p14:sldId id="294"/>
            <p14:sldId id="300"/>
            <p14:sldId id="273"/>
            <p14:sldId id="260"/>
            <p14:sldId id="281"/>
            <p14:sldId id="295"/>
            <p14:sldId id="301"/>
            <p14:sldId id="298"/>
            <p14:sldId id="282"/>
            <p14:sldId id="284"/>
            <p14:sldId id="288"/>
            <p14:sldId id="286"/>
            <p14:sldId id="285"/>
            <p14:sldId id="279"/>
            <p14:sldId id="258"/>
            <p14:sldId id="267"/>
            <p14:sldId id="303"/>
            <p14:sldId id="297"/>
            <p14:sldId id="296"/>
            <p14:sldId id="268"/>
            <p14:sldId id="299"/>
            <p14:sldId id="261"/>
            <p14:sldId id="259"/>
          </p14:sldIdLst>
        </p14:section>
        <p14:section name="hidden" id="{159C1312-C860-A742-8560-112911B0A101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5"/>
    <p:restoredTop sz="80283"/>
  </p:normalViewPr>
  <p:slideViewPr>
    <p:cSldViewPr snapToGrid="0" snapToObjects="1">
      <p:cViewPr varScale="1">
        <p:scale>
          <a:sx n="135" d="100"/>
          <a:sy n="135" d="100"/>
        </p:scale>
        <p:origin x="2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CAC3-BC96-1B48-ABA7-081ADDC031DF}" type="datetimeFigureOut">
              <a:rPr lang="en-US" smtClean="0"/>
              <a:t>4/23/23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42D64-B0EB-4845-B085-D499D4D09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7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4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(AI) refers to the simulation of human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machines that are programmed to think like humans and mimic their actions. The term may also be applied to any machine that exhibits traits associated with a human mind such as learning and problem-solving.</a:t>
            </a:r>
            <a:endParaRPr lang="en-US" dirty="0"/>
          </a:p>
          <a:p>
            <a:r>
              <a:rPr lang="en-US" dirty="0"/>
              <a:t>Machine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and development of computer systems that are able to learn and adapt by using algorithms and statistical models to draw inferences from patterns in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2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1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“landscapes”;</a:t>
            </a:r>
            <a:r>
              <a:rPr lang="zh-CN" altLang="en-US" dirty="0"/>
              <a:t> </a:t>
            </a:r>
            <a:r>
              <a:rPr lang="en-US" altLang="zh-CN" dirty="0"/>
              <a:t>employ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decent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spot;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“theta”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determined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86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6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0F7CC-6B70-3445-B88F-F2EE3E3F4F60}" type="datetime1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7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750-EE3B-B54E-93ED-7F7FA2A3596F}" type="datetime1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3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8C34-C26F-2A47-886F-59AAF0492802}" type="datetime1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3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765E-192E-3349-960E-A4F95363D2CB}" type="datetime1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3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D357B-D18E-6F48-8BCE-EA53D49CE6B7}" type="datetime1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D3976-579D-7B42-BC96-ADBF6F185995}" type="datetime1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1BC43-8D2E-BA40-B4AA-6AE756E883D2}" type="datetime1">
              <a:rPr lang="en-US" smtClean="0"/>
              <a:t>4/23/23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4AA4-1141-F349-8E0C-3B693C57AE48}" type="datetime1">
              <a:rPr lang="en-US" smtClean="0"/>
              <a:t>4/23/23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6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C5B6-90C8-ED41-84B9-95BB57DDDCF2}" type="datetime1">
              <a:rPr lang="en-US" smtClean="0"/>
              <a:t>4/23/23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7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C761-EC27-5845-B61B-FCC07BAAFA22}" type="datetime1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E9D0-AD61-5D4B-8813-80EF46BC9097}" type="datetime1">
              <a:rPr lang="en-US" smtClean="0"/>
              <a:t>4/23/23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5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1E29B-E944-E940-8641-85933400DFB3}" type="datetime1">
              <a:rPr lang="en-US" smtClean="0"/>
              <a:t>4/23/23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7747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3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s.google.com/machine-learning/crash-course/ml-intro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055-8F24-5942-B20C-EE45A1644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48881"/>
            <a:ext cx="7772400" cy="874680"/>
          </a:xfrm>
        </p:spPr>
        <p:txBody>
          <a:bodyPr>
            <a:normAutofit/>
          </a:bodyPr>
          <a:lstStyle/>
          <a:p>
            <a:r>
              <a:rPr lang="en-US" sz="4800" b="1" dirty="0"/>
              <a:t>Introduction</a:t>
            </a:r>
            <a:r>
              <a:rPr lang="en-US" sz="4800" dirty="0"/>
              <a:t> of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22B4B-4FA1-B548-836B-E131639EB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214300"/>
          </a:xfrm>
        </p:spPr>
        <p:txBody>
          <a:bodyPr>
            <a:noAutofit/>
          </a:bodyPr>
          <a:lstStyle/>
          <a:p>
            <a:r>
              <a:rPr lang="en-US" sz="2800" dirty="0" err="1"/>
              <a:t>Sanzhen</a:t>
            </a:r>
            <a:r>
              <a:rPr lang="en-US" sz="2800" dirty="0"/>
              <a:t> Liu</a:t>
            </a:r>
          </a:p>
          <a:p>
            <a:endParaRPr lang="en-US" sz="2800" dirty="0"/>
          </a:p>
          <a:p>
            <a:r>
              <a:rPr lang="en-US" sz="2800" dirty="0"/>
              <a:t>PLPTH813</a:t>
            </a:r>
          </a:p>
          <a:p>
            <a:r>
              <a:rPr lang="en-US" sz="2800" dirty="0"/>
              <a:t>4/27/2023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D4A6-D1B2-7645-9787-DD33AF38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49EF-2B76-AF49-B1FE-6DE7377C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 - example</a:t>
            </a:r>
            <a:endParaRPr lang="en-US" sz="3200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B673A3-7A1E-2A4C-A89F-999557C8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896" y="1080655"/>
            <a:ext cx="6434946" cy="5370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2351AE-5788-9048-B4E8-0B1DDE83582A}"/>
              </a:ext>
            </a:extLst>
          </p:cNvPr>
          <p:cNvSpPr/>
          <p:nvPr/>
        </p:nvSpPr>
        <p:spPr>
          <a:xfrm>
            <a:off x="1294592" y="6435722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https://arxiv.org/pdf/1708.07747.pdf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C08B1-E580-8F46-A933-3F69A0A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3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8D90-7FF8-D44E-AF67-E68F5DA0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4" y="181790"/>
            <a:ext cx="3218806" cy="8075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Features of image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50C9-3361-3A49-8DA5-3C007133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4404" y="585551"/>
            <a:ext cx="5979596" cy="602900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     [,1] [,2] [,3] [,4] [,5] [,6] [,7] [,8] [,9] [,10] [,11] [,12] [,13] [,14] </a:t>
            </a:r>
            <a:r>
              <a:rPr lang="en-US" sz="2600" dirty="0">
                <a:latin typeface="Courier" pitchFamily="2" charset="0"/>
              </a:rPr>
              <a:t>…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[1,]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[2,]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[3,]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[4,]    0    0    0    0    0    0    0    0    0     0     0     0     1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[5,]    0    0    0    0    0    0    0    0    0     0     0     0     3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[6,]    0    0    0    0    0    0    0    0    0     0     0     0     6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[8,]    0    0    0    0    0    0    0    0    0     0     0     1     0    69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[9,]    0    0    0    0    0    0    0    0    0     1     1     1     0   200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[10,]    0    0    0    0    0    0    0    0    0     0     0     0     0   183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[11,]    0    0    0    0    0    0    0    0    0     0     0     0     0   193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[12,]    0    0    0    0    0    0    0    0    0     1     3     0    12   219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[13,]    0    0    0    0    0    0    0    0    0     0     6     0    99   244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[14,]    0    0    0    0    0    0    0    0    0     4     0     0    55   236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[15,]    0    0    1    4    6    7    2    0    0     0     0     0   237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[16,]    0    3    0    0    0    0    0    0    0    62   145   204   228   207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[17,]    0    0    0    0   18   44   82  107  189   228   220   222   217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[18,]    0   57  187  208  224  221  224  208  204   214   208   209   200   159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[19,]    3  202  228  224  221  211  211  214  205   205   205   220   240    80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[20,]   98  233  198  210  222  229  229  234  249   220   194   215   217   241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[21,]   75  204  212  204  193  205  211  225  216   185   197   206   198   213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[22,]   48  203  183  194  213  197  185  190  194   192   202   214   219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[23,]    0  122  219  193  179  171  183  196  204   210   213   207   211   210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[24,]    0    0   74  189  212  191  175  172  175   181   185   188   189   188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[25,]    2    0    0    0   66  200  222  237  239   242   246   243   244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[26,]    0    0    0    0    0    0    0   40   61    44    72    41    35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[28,]    0    0    0    0    0    0    0    0    0     0     0     0     0    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2A1BD2-DF49-B540-8691-B9EDB376BDDE}"/>
              </a:ext>
            </a:extLst>
          </p:cNvPr>
          <p:cNvSpPr/>
          <p:nvPr/>
        </p:nvSpPr>
        <p:spPr>
          <a:xfrm>
            <a:off x="354806" y="1997425"/>
            <a:ext cx="229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28 × 28 grayscale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8EBEB-0971-8A44-8567-25BAB2F4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9" y="2888342"/>
            <a:ext cx="2751243" cy="2182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115A9-04F1-EF42-A41A-D329DA3162E4}"/>
              </a:ext>
            </a:extLst>
          </p:cNvPr>
          <p:cNvSpPr txBox="1"/>
          <p:nvPr/>
        </p:nvSpPr>
        <p:spPr>
          <a:xfrm>
            <a:off x="773811" y="5238405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Label = 9</a:t>
            </a:r>
          </a:p>
        </p:txBody>
      </p:sp>
    </p:spTree>
    <p:extLst>
      <p:ext uri="{BB962C8B-B14F-4D97-AF65-F5344CB8AC3E}">
        <p14:creationId xmlns:p14="http://schemas.microsoft.com/office/powerpoint/2010/main" val="218885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28FE-389A-E849-B8F4-5EEB0B0F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6802"/>
            <a:ext cx="7886700" cy="560927"/>
          </a:xfrm>
        </p:spPr>
        <p:txBody>
          <a:bodyPr>
            <a:noAutofit/>
          </a:bodyPr>
          <a:lstStyle/>
          <a:p>
            <a:r>
              <a:rPr lang="en-US" sz="3200" u="sng" dirty="0"/>
              <a:t>Cost function</a:t>
            </a:r>
            <a:r>
              <a:rPr lang="en-US" sz="3200" dirty="0"/>
              <a:t> for a 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2A2D-51D9-534E-96F0-D59E1AD8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9090"/>
            <a:ext cx="7886700" cy="560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Loss is the penalty for a prediction. </a:t>
            </a:r>
          </a:p>
        </p:txBody>
      </p:sp>
      <p:pic>
        <p:nvPicPr>
          <p:cNvPr id="1026" name="Picture 2" descr="Two Cartesian plots, each showing a line and some data points. In the first plot, the line is a terrible fit for the data, so the loss is high. In the second plot, the line is a a better fit for the data, so the loss is low.">
            <a:extLst>
              <a:ext uri="{FF2B5EF4-FFF2-40B4-BE49-F238E27FC236}">
                <a16:creationId xmlns:a16="http://schemas.microsoft.com/office/drawing/2014/main" id="{8661E2F4-0566-2347-B19E-EB199A61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4" y="1981378"/>
            <a:ext cx="7413812" cy="247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/>
              <p:nvPr/>
            </p:nvSpPr>
            <p:spPr>
              <a:xfrm>
                <a:off x="2537266" y="4638149"/>
                <a:ext cx="4069468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66" y="4638149"/>
                <a:ext cx="4069468" cy="894219"/>
              </a:xfrm>
              <a:prstGeom prst="rect">
                <a:avLst/>
              </a:prstGeom>
              <a:blipFill>
                <a:blip r:embed="rId3"/>
                <a:stretch>
                  <a:fillRect l="-13354" t="-149296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1B4A12D-6CDA-D540-A345-80B8784C3108}"/>
              </a:ext>
            </a:extLst>
          </p:cNvPr>
          <p:cNvSpPr/>
          <p:nvPr/>
        </p:nvSpPr>
        <p:spPr>
          <a:xfrm>
            <a:off x="432547" y="5473005"/>
            <a:ext cx="8278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Training a model is to find a set of weights (parameters) that have a </a:t>
            </a:r>
            <a:r>
              <a:rPr lang="en-US" sz="2800" i="1" dirty="0">
                <a:latin typeface="+mj-lt"/>
              </a:rPr>
              <a:t>low</a:t>
            </a:r>
            <a:r>
              <a:rPr lang="en-US" sz="2800" dirty="0">
                <a:latin typeface="+mj-lt"/>
              </a:rPr>
              <a:t> loss, on average, across all examples.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5947B-42D4-8743-8436-2E3B33402C18}"/>
              </a:ext>
            </a:extLst>
          </p:cNvPr>
          <p:cNvSpPr txBox="1"/>
          <p:nvPr/>
        </p:nvSpPr>
        <p:spPr>
          <a:xfrm>
            <a:off x="600687" y="4764285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E1AC85-07E7-B64B-A57E-783DD82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36" y="341878"/>
            <a:ext cx="8880528" cy="673261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networks: a main form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174" y="1095161"/>
            <a:ext cx="8355939" cy="271083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Deep learning refers to the recent advances in neural networks and the corresponding training platform</a:t>
            </a:r>
          </a:p>
          <a:p>
            <a:r>
              <a:rPr lang="en-US" dirty="0">
                <a:latin typeface="+mj-lt"/>
              </a:rPr>
              <a:t>Algorithms trying to mimic the brain</a:t>
            </a:r>
          </a:p>
          <a:p>
            <a:r>
              <a:rPr lang="en-US" dirty="0">
                <a:latin typeface="+mj-lt"/>
              </a:rPr>
              <a:t>Widely used in 80s and early 90s; popularity diminished in late 90s but resurged recently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48C22-93A5-6C4E-B188-10512104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937" y="3573976"/>
            <a:ext cx="5473760" cy="29421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F3FA8-AF1F-CE4E-B02C-E0A5426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4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43876"/>
          </a:xfrm>
        </p:spPr>
        <p:txBody>
          <a:bodyPr>
            <a:normAutofit/>
          </a:bodyPr>
          <a:lstStyle/>
          <a:p>
            <a:r>
              <a:rPr lang="en-US" sz="3600" dirty="0"/>
              <a:t>Neuron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814782" y="191663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814782" y="2839936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814782" y="3763242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308872" y="2839936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1515426" y="2266952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515426" y="3190258"/>
            <a:ext cx="793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515426" y="3190258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7B2E13-9254-1A46-AFE3-8484BA904663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009516" y="3190258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/>
              <p:nvPr/>
            </p:nvSpPr>
            <p:spPr>
              <a:xfrm>
                <a:off x="3470527" y="2944036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27" y="2944036"/>
                <a:ext cx="1243239" cy="492443"/>
              </a:xfrm>
              <a:prstGeom prst="rect">
                <a:avLst/>
              </a:prstGeom>
              <a:blipFill>
                <a:blip r:embed="rId2"/>
                <a:stretch>
                  <a:fillRect l="-202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879829" y="1934092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9" y="1934092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875085" y="2860802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5" y="2860802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875085" y="3770810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5" y="3770810"/>
                <a:ext cx="681853" cy="584775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F557091-11AE-6242-BAB3-2923B7787BDD}"/>
              </a:ext>
            </a:extLst>
          </p:cNvPr>
          <p:cNvSpPr txBox="1"/>
          <p:nvPr/>
        </p:nvSpPr>
        <p:spPr>
          <a:xfrm>
            <a:off x="5252110" y="4960729"/>
            <a:ext cx="26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Step 2: activation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0" y="1284141"/>
            <a:ext cx="295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 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293630" y="4794050"/>
            <a:ext cx="1750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  <a:p>
            <a:r>
              <a:rPr lang="en-US" sz="2800" dirty="0">
                <a:latin typeface="+mj-lt"/>
              </a:rPr>
              <a:t>Input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2163808" y="4794050"/>
            <a:ext cx="2018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2</a:t>
            </a:r>
          </a:p>
          <a:p>
            <a:r>
              <a:rPr lang="en-US" sz="2800" dirty="0">
                <a:latin typeface="+mj-lt"/>
              </a:rPr>
              <a:t>Output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61BAD1-FCB4-AF4D-A2A5-66E5DB1B22D4}"/>
              </a:ext>
            </a:extLst>
          </p:cNvPr>
          <p:cNvSpPr txBox="1"/>
          <p:nvPr/>
        </p:nvSpPr>
        <p:spPr>
          <a:xfrm>
            <a:off x="3420914" y="2418305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331942" y="225725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/>
              <p:nvPr/>
            </p:nvSpPr>
            <p:spPr>
              <a:xfrm>
                <a:off x="4961927" y="3169214"/>
                <a:ext cx="38482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>
                    <a:latin typeface="+mj-lt"/>
                  </a:rPr>
                  <a:t>: parameters or weights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27" y="3169214"/>
                <a:ext cx="3848298" cy="523220"/>
              </a:xfrm>
              <a:prstGeom prst="rect">
                <a:avLst/>
              </a:prstGeom>
              <a:blipFill>
                <a:blip r:embed="rId6"/>
                <a:stretch>
                  <a:fillRect l="-658" t="-11905" r="-131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/>
              <p:nvPr/>
            </p:nvSpPr>
            <p:spPr>
              <a:xfrm>
                <a:off x="2241756" y="2846846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6" y="2846846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/>
              <p:nvPr/>
            </p:nvSpPr>
            <p:spPr>
              <a:xfrm>
                <a:off x="1743462" y="2359273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2" y="2359273"/>
                <a:ext cx="481029" cy="3719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/>
              <p:nvPr/>
            </p:nvSpPr>
            <p:spPr>
              <a:xfrm>
                <a:off x="1541112" y="2860801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112" y="2860801"/>
                <a:ext cx="481029" cy="371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/>
              <p:nvPr/>
            </p:nvSpPr>
            <p:spPr>
              <a:xfrm>
                <a:off x="1743462" y="3649282"/>
                <a:ext cx="481029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2" y="3649282"/>
                <a:ext cx="481029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/>
              <p:nvPr/>
            </p:nvSpPr>
            <p:spPr>
              <a:xfrm>
                <a:off x="2714418" y="4041616"/>
                <a:ext cx="6452279" cy="530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𝑠𝑡𝑒𝑝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1: 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418" y="4041616"/>
                <a:ext cx="6452279" cy="530273"/>
              </a:xfrm>
              <a:prstGeom prst="rect">
                <a:avLst/>
              </a:prstGeom>
              <a:blipFill>
                <a:blip r:embed="rId11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BDB7F-DBC7-DE48-80ED-895215BC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14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37CB502-74E6-974E-A973-6BEF97D7A8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2110" y="257851"/>
            <a:ext cx="3394446" cy="18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/>
              <a:t>Sigmoid (logistic)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/>
              <p:nvPr/>
            </p:nvSpPr>
            <p:spPr>
              <a:xfrm>
                <a:off x="4727886" y="1414845"/>
                <a:ext cx="1730064" cy="984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86" y="1414845"/>
                <a:ext cx="1730064" cy="984372"/>
              </a:xfrm>
              <a:prstGeom prst="rect">
                <a:avLst/>
              </a:prstGeom>
              <a:blipFill>
                <a:blip r:embed="rId3"/>
                <a:stretch>
                  <a:fillRect l="-8029" t="-1266" r="-292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/>
              <p:nvPr/>
            </p:nvSpPr>
            <p:spPr>
              <a:xfrm>
                <a:off x="2172216" y="1553345"/>
                <a:ext cx="2381165" cy="707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sz="3200" dirty="0">
                    <a:latin typeface="+mj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=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16" y="1553345"/>
                <a:ext cx="2381165" cy="707373"/>
              </a:xfrm>
              <a:prstGeom prst="rect">
                <a:avLst/>
              </a:prstGeom>
              <a:blipFill>
                <a:blip r:embed="rId4"/>
                <a:stretch>
                  <a:fillRect r="-5291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9D2DECB1-EB97-4842-A6C0-13FF4437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176" y="2564576"/>
            <a:ext cx="5013120" cy="333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/>
              <p:nvPr/>
            </p:nvSpPr>
            <p:spPr>
              <a:xfrm>
                <a:off x="3785163" y="5940168"/>
                <a:ext cx="11748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[0,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163" y="5940168"/>
                <a:ext cx="1174809" cy="584775"/>
              </a:xfrm>
              <a:prstGeom prst="rect">
                <a:avLst/>
              </a:prstGeom>
              <a:blipFill>
                <a:blip r:embed="rId6"/>
                <a:stretch>
                  <a:fillRect l="-4301" r="-430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35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 err="1"/>
              <a:t>ReLU</a:t>
            </a:r>
            <a:r>
              <a:rPr lang="en-US" sz="3600" dirty="0"/>
              <a:t> (rectified linear activation function)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EAB9C3-892D-2F4B-8F7C-9906242CA90A}"/>
              </a:ext>
            </a:extLst>
          </p:cNvPr>
          <p:cNvCxnSpPr>
            <a:cxnSpLocks/>
          </p:cNvCxnSpPr>
          <p:nvPr/>
        </p:nvCxnSpPr>
        <p:spPr>
          <a:xfrm>
            <a:off x="1995054" y="3945020"/>
            <a:ext cx="4726379" cy="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FBACEE-11B5-E847-8827-1BC248FC2E2D}"/>
              </a:ext>
            </a:extLst>
          </p:cNvPr>
          <p:cNvCxnSpPr>
            <a:cxnSpLocks/>
          </p:cNvCxnSpPr>
          <p:nvPr/>
        </p:nvCxnSpPr>
        <p:spPr>
          <a:xfrm>
            <a:off x="4263241" y="1967778"/>
            <a:ext cx="0" cy="3954483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42E1EA-AD44-964A-9F98-62C729CC6DB8}"/>
              </a:ext>
            </a:extLst>
          </p:cNvPr>
          <p:cNvCxnSpPr>
            <a:cxnSpLocks/>
          </p:cNvCxnSpPr>
          <p:nvPr/>
        </p:nvCxnSpPr>
        <p:spPr>
          <a:xfrm>
            <a:off x="2147454" y="3943043"/>
            <a:ext cx="2115787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E8F1E8-D772-F442-BFCE-DC4B4A409A45}"/>
              </a:ext>
            </a:extLst>
          </p:cNvPr>
          <p:cNvCxnSpPr>
            <a:cxnSpLocks/>
          </p:cNvCxnSpPr>
          <p:nvPr/>
        </p:nvCxnSpPr>
        <p:spPr>
          <a:xfrm flipV="1">
            <a:off x="4263241" y="1967778"/>
            <a:ext cx="2351315" cy="1975266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C2AA99-B864-A743-98B3-98ACD992D88E}"/>
              </a:ext>
            </a:extLst>
          </p:cNvPr>
          <p:cNvSpPr txBox="1"/>
          <p:nvPr/>
        </p:nvSpPr>
        <p:spPr>
          <a:xfrm>
            <a:off x="4729917" y="3943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C8AF1-06A2-9045-BED5-C5F5F0E59BE3}"/>
              </a:ext>
            </a:extLst>
          </p:cNvPr>
          <p:cNvSpPr txBox="1"/>
          <p:nvPr/>
        </p:nvSpPr>
        <p:spPr>
          <a:xfrm>
            <a:off x="5445973" y="3943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B711A-C965-4E4C-9D67-9559C2A62F55}"/>
              </a:ext>
            </a:extLst>
          </p:cNvPr>
          <p:cNvSpPr txBox="1"/>
          <p:nvPr/>
        </p:nvSpPr>
        <p:spPr>
          <a:xfrm>
            <a:off x="6162028" y="3943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CE2F9-9ECD-034F-B900-5C2CBBD26503}"/>
              </a:ext>
            </a:extLst>
          </p:cNvPr>
          <p:cNvSpPr txBox="1"/>
          <p:nvPr/>
        </p:nvSpPr>
        <p:spPr>
          <a:xfrm flipH="1">
            <a:off x="2145687" y="3943043"/>
            <a:ext cx="45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DFEFCA-9A83-9C4F-B767-BD75FF33174E}"/>
              </a:ext>
            </a:extLst>
          </p:cNvPr>
          <p:cNvSpPr txBox="1"/>
          <p:nvPr/>
        </p:nvSpPr>
        <p:spPr>
          <a:xfrm flipH="1">
            <a:off x="2804071" y="3943043"/>
            <a:ext cx="46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A8B11-B040-C041-907D-2322C864B76A}"/>
              </a:ext>
            </a:extLst>
          </p:cNvPr>
          <p:cNvSpPr txBox="1"/>
          <p:nvPr/>
        </p:nvSpPr>
        <p:spPr>
          <a:xfrm flipH="1">
            <a:off x="3467728" y="3943043"/>
            <a:ext cx="4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99ACA-38A3-9C46-B0CF-80ADAB6F9CAB}"/>
              </a:ext>
            </a:extLst>
          </p:cNvPr>
          <p:cNvSpPr txBox="1"/>
          <p:nvPr/>
        </p:nvSpPr>
        <p:spPr>
          <a:xfrm>
            <a:off x="6837669" y="3681433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B8CF81-AF54-2741-AD0A-D9865DEE98E6}"/>
              </a:ext>
            </a:extLst>
          </p:cNvPr>
          <p:cNvSpPr txBox="1"/>
          <p:nvPr/>
        </p:nvSpPr>
        <p:spPr>
          <a:xfrm>
            <a:off x="4089955" y="1442582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57E96D-4FD1-FB4D-B41C-19028576DDFE}"/>
              </a:ext>
            </a:extLst>
          </p:cNvPr>
          <p:cNvSpPr txBox="1"/>
          <p:nvPr/>
        </p:nvSpPr>
        <p:spPr>
          <a:xfrm>
            <a:off x="3943058" y="3268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9C58E3-E488-8A49-9DE5-DF1F862EE902}"/>
              </a:ext>
            </a:extLst>
          </p:cNvPr>
          <p:cNvSpPr txBox="1"/>
          <p:nvPr/>
        </p:nvSpPr>
        <p:spPr>
          <a:xfrm>
            <a:off x="3939112" y="26680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D3CA48-F086-7B49-BE67-20E396D26205}"/>
              </a:ext>
            </a:extLst>
          </p:cNvPr>
          <p:cNvSpPr txBox="1"/>
          <p:nvPr/>
        </p:nvSpPr>
        <p:spPr>
          <a:xfrm>
            <a:off x="3935723" y="2067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5F0C-A730-384A-903F-FF93EEF22D9B}"/>
              </a:ext>
            </a:extLst>
          </p:cNvPr>
          <p:cNvSpPr txBox="1"/>
          <p:nvPr/>
        </p:nvSpPr>
        <p:spPr>
          <a:xfrm>
            <a:off x="3892256" y="54747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7340B4-B044-BE49-A4B8-AFBD16B66BDA}"/>
              </a:ext>
            </a:extLst>
          </p:cNvPr>
          <p:cNvSpPr txBox="1"/>
          <p:nvPr/>
        </p:nvSpPr>
        <p:spPr>
          <a:xfrm>
            <a:off x="3892256" y="487408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42B228-7F98-CF49-8DED-F0413F8A0E95}"/>
              </a:ext>
            </a:extLst>
          </p:cNvPr>
          <p:cNvSpPr txBox="1"/>
          <p:nvPr/>
        </p:nvSpPr>
        <p:spPr>
          <a:xfrm>
            <a:off x="3892256" y="42733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07EAE-CB5D-0840-A426-C49AEEA3B177}"/>
              </a:ext>
            </a:extLst>
          </p:cNvPr>
          <p:cNvSpPr txBox="1"/>
          <p:nvPr/>
        </p:nvSpPr>
        <p:spPr>
          <a:xfrm>
            <a:off x="3116419" y="6010765"/>
            <a:ext cx="2293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 = max(0, x)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16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0CCFD3-ED4B-8D45-ACE2-C06E0C2A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03" y="1781902"/>
            <a:ext cx="2335810" cy="12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9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3D17-1198-A84F-9D52-3DFB97CD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>
            <a:normAutofit/>
          </a:bodyPr>
          <a:lstStyle/>
          <a:p>
            <a:r>
              <a:rPr lang="en-US" sz="3600" dirty="0"/>
              <a:t>Activation function: </a:t>
            </a:r>
            <a:r>
              <a:rPr lang="en-US" sz="3600" dirty="0" err="1"/>
              <a:t>softmax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841BD-890A-F94B-A915-870F44EC7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52" y="2379688"/>
            <a:ext cx="8989548" cy="20494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Prior to applying </a:t>
            </a:r>
            <a:r>
              <a:rPr lang="en-US" sz="2400" dirty="0" err="1">
                <a:latin typeface="+mj-lt"/>
              </a:rPr>
              <a:t>softmax</a:t>
            </a:r>
            <a:r>
              <a:rPr lang="en-US" sz="2400" dirty="0">
                <a:latin typeface="+mj-lt"/>
              </a:rPr>
              <a:t>, some vector components could be negative, or greater than one; and might not sum to 1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After applying </a:t>
            </a:r>
            <a:r>
              <a:rPr lang="en-US" sz="2400" dirty="0" err="1">
                <a:latin typeface="+mj-lt"/>
              </a:rPr>
              <a:t>softmax</a:t>
            </a:r>
            <a:r>
              <a:rPr lang="en-US" sz="2400" dirty="0">
                <a:latin typeface="+mj-lt"/>
              </a:rPr>
              <a:t>, each component will be in (0,1), and all values will add up to 1, so that they can be interpreted as probabilities.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EBBABE-B5F1-5743-AACE-92FEA4676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40" y="1143001"/>
            <a:ext cx="8623369" cy="10339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0847BCE-2505-FB4F-93E0-74FED8B36626}"/>
              </a:ext>
            </a:extLst>
          </p:cNvPr>
          <p:cNvSpPr/>
          <p:nvPr/>
        </p:nvSpPr>
        <p:spPr>
          <a:xfrm>
            <a:off x="480632" y="4722335"/>
            <a:ext cx="779183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ourier" pitchFamily="2" charset="0"/>
              </a:rPr>
              <a:t>softmax</a:t>
            </a:r>
            <a:r>
              <a:rPr lang="en-US" sz="2000" dirty="0">
                <a:latin typeface="Courier" pitchFamily="2" charset="0"/>
              </a:rPr>
              <a:t> &lt;- function(x) {  exp(x) / sum(exp(x)) }</a:t>
            </a:r>
          </a:p>
          <a:p>
            <a:r>
              <a:rPr lang="en-US" sz="2000" dirty="0">
                <a:latin typeface="Courier" pitchFamily="2" charset="0"/>
              </a:rPr>
              <a:t>input &lt;- c(0.02, 0.16, 0.10, 0.13, 0.99)</a:t>
            </a:r>
          </a:p>
          <a:p>
            <a:r>
              <a:rPr lang="en-US" sz="2000" dirty="0" err="1">
                <a:latin typeface="Courier" pitchFamily="2" charset="0"/>
              </a:rPr>
              <a:t>softmax</a:t>
            </a:r>
            <a:r>
              <a:rPr lang="en-US" sz="2000" dirty="0">
                <a:latin typeface="Courier" pitchFamily="2" charset="0"/>
              </a:rPr>
              <a:t>(input)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43B9AA-42E3-A141-9F4D-D051C685D2F0}"/>
              </a:ext>
            </a:extLst>
          </p:cNvPr>
          <p:cNvSpPr/>
          <p:nvPr/>
        </p:nvSpPr>
        <p:spPr>
          <a:xfrm>
            <a:off x="391196" y="5916908"/>
            <a:ext cx="82204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[1] 0.1431069   0.1646121   0.1550259   0.1597471   </a:t>
            </a:r>
            <a:r>
              <a:rPr lang="en-US" sz="2400" dirty="0">
                <a:highlight>
                  <a:srgbClr val="FFFF00"/>
                </a:highlight>
              </a:rPr>
              <a:t>0.3775080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9FFDC08-80B6-224C-8731-5850D9FF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3563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1104405" y="247469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1104405" y="3398004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1104405" y="432131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669066" y="2474698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1805049" y="2825020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805049" y="282502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805049" y="282502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1129701" y="248715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01" y="2487155"/>
                <a:ext cx="672364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1124957" y="3413865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7" y="3413865"/>
                <a:ext cx="681853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1124957" y="4323873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7" y="4323873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764954" y="1561172"/>
            <a:ext cx="1439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</a:t>
            </a:r>
          </a:p>
          <a:p>
            <a:pPr algn="ctr"/>
            <a:r>
              <a:rPr lang="en-US" sz="2800" dirty="0">
                <a:latin typeface="+mj-lt"/>
              </a:rPr>
              <a:t>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841370" y="5396819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1934674" y="5396819"/>
            <a:ext cx="2025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Layer 2</a:t>
            </a:r>
          </a:p>
          <a:p>
            <a:pPr algn="ctr"/>
            <a:r>
              <a:rPr lang="en-US" sz="2800" dirty="0">
                <a:latin typeface="+mj-lt"/>
              </a:rPr>
              <a:t>hidden layer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535966" y="1775245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D8EA5F-D50B-D94A-AD87-BF691E8F51CC}"/>
              </a:ext>
            </a:extLst>
          </p:cNvPr>
          <p:cNvSpPr/>
          <p:nvPr/>
        </p:nvSpPr>
        <p:spPr>
          <a:xfrm>
            <a:off x="3829531" y="339800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C6C31-B5CF-CA46-954F-4CC1A403B02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530175" y="3748326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/>
              <p:nvPr/>
            </p:nvSpPr>
            <p:spPr>
              <a:xfrm>
                <a:off x="4991186" y="3502104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86" y="3502104"/>
                <a:ext cx="1243239" cy="492443"/>
              </a:xfrm>
              <a:prstGeom prst="rect">
                <a:avLst/>
              </a:prstGeom>
              <a:blipFill>
                <a:blip r:embed="rId5"/>
                <a:stretch>
                  <a:fillRect l="-10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9821EB1-07D5-D54D-B219-0647378DA1D5}"/>
              </a:ext>
            </a:extLst>
          </p:cNvPr>
          <p:cNvSpPr txBox="1"/>
          <p:nvPr/>
        </p:nvSpPr>
        <p:spPr>
          <a:xfrm>
            <a:off x="6234425" y="3502104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1D4ADC-7DE7-5044-9925-3BD61D16A95F}"/>
              </a:ext>
            </a:extLst>
          </p:cNvPr>
          <p:cNvSpPr/>
          <p:nvPr/>
        </p:nvSpPr>
        <p:spPr>
          <a:xfrm>
            <a:off x="2669066" y="339800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997563-0FE5-C44A-977A-421D40FD4CD0}"/>
              </a:ext>
            </a:extLst>
          </p:cNvPr>
          <p:cNvCxnSpPr>
            <a:cxnSpLocks/>
            <a:stCxn id="4" idx="6"/>
            <a:endCxn id="39" idx="2"/>
          </p:cNvCxnSpPr>
          <p:nvPr/>
        </p:nvCxnSpPr>
        <p:spPr>
          <a:xfrm>
            <a:off x="1805049" y="282502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612BB5-A6DC-B340-AEE8-B99348F4EAA4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1805049" y="3748326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E33BA8-C24A-CE4D-B3B1-EB0D517544A2}"/>
              </a:ext>
            </a:extLst>
          </p:cNvPr>
          <p:cNvCxnSpPr>
            <a:cxnSpLocks/>
            <a:stCxn id="7" idx="6"/>
            <a:endCxn id="39" idx="2"/>
          </p:cNvCxnSpPr>
          <p:nvPr/>
        </p:nvCxnSpPr>
        <p:spPr>
          <a:xfrm flipV="1">
            <a:off x="1805049" y="374832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6D69DAC-C0FC-F045-A3F1-5D7BCD3CE538}"/>
              </a:ext>
            </a:extLst>
          </p:cNvPr>
          <p:cNvSpPr/>
          <p:nvPr/>
        </p:nvSpPr>
        <p:spPr>
          <a:xfrm>
            <a:off x="2669066" y="4321310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B26081-C11B-0142-BB6D-39DC68698ABD}"/>
              </a:ext>
            </a:extLst>
          </p:cNvPr>
          <p:cNvCxnSpPr>
            <a:cxnSpLocks/>
            <a:stCxn id="6" idx="6"/>
            <a:endCxn id="46" idx="2"/>
          </p:cNvCxnSpPr>
          <p:nvPr/>
        </p:nvCxnSpPr>
        <p:spPr>
          <a:xfrm>
            <a:off x="1805049" y="374832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9CA6ACF-0038-1B49-989C-C85B49EBEF3B}"/>
              </a:ext>
            </a:extLst>
          </p:cNvPr>
          <p:cNvCxnSpPr>
            <a:cxnSpLocks/>
            <a:stCxn id="7" idx="6"/>
            <a:endCxn id="46" idx="2"/>
          </p:cNvCxnSpPr>
          <p:nvPr/>
        </p:nvCxnSpPr>
        <p:spPr>
          <a:xfrm>
            <a:off x="1805049" y="4671632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0D272-7354-4F4D-BE94-F830319FCEBC}"/>
              </a:ext>
            </a:extLst>
          </p:cNvPr>
          <p:cNvCxnSpPr>
            <a:cxnSpLocks/>
            <a:stCxn id="4" idx="6"/>
            <a:endCxn id="46" idx="2"/>
          </p:cNvCxnSpPr>
          <p:nvPr/>
        </p:nvCxnSpPr>
        <p:spPr>
          <a:xfrm>
            <a:off x="1805049" y="282502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/>
              <p:nvPr/>
            </p:nvSpPr>
            <p:spPr>
              <a:xfrm>
                <a:off x="2599041" y="248715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2487155"/>
                <a:ext cx="860748" cy="630429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/>
              <p:nvPr/>
            </p:nvSpPr>
            <p:spPr>
              <a:xfrm>
                <a:off x="2599041" y="341386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3413865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/>
              <p:nvPr/>
            </p:nvSpPr>
            <p:spPr>
              <a:xfrm>
                <a:off x="2599041" y="4323873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4323873"/>
                <a:ext cx="860748" cy="633058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A3124C0-0790-7C47-B890-53036C8AE571}"/>
              </a:ext>
            </a:extLst>
          </p:cNvPr>
          <p:cNvCxnSpPr>
            <a:cxnSpLocks/>
            <a:stCxn id="39" idx="6"/>
            <a:endCxn id="30" idx="2"/>
          </p:cNvCxnSpPr>
          <p:nvPr/>
        </p:nvCxnSpPr>
        <p:spPr>
          <a:xfrm>
            <a:off x="3369710" y="3748326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0895039-D117-334A-A9A3-991A03BA362C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3369710" y="2825020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2D9CA69-C58A-FC40-AE28-431BADEB150D}"/>
              </a:ext>
            </a:extLst>
          </p:cNvPr>
          <p:cNvCxnSpPr>
            <a:cxnSpLocks/>
            <a:stCxn id="46" idx="6"/>
            <a:endCxn id="30" idx="2"/>
          </p:cNvCxnSpPr>
          <p:nvPr/>
        </p:nvCxnSpPr>
        <p:spPr>
          <a:xfrm flipV="1">
            <a:off x="3369710" y="3748326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4889CDC-3D14-CB47-82FE-379E847A9389}"/>
              </a:ext>
            </a:extLst>
          </p:cNvPr>
          <p:cNvSpPr txBox="1"/>
          <p:nvPr/>
        </p:nvSpPr>
        <p:spPr>
          <a:xfrm>
            <a:off x="3778023" y="5403546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/>
              <p:nvPr/>
            </p:nvSpPr>
            <p:spPr>
              <a:xfrm>
                <a:off x="3749479" y="3413864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79" y="3413864"/>
                <a:ext cx="860748" cy="630429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/>
              <p:nvPr/>
            </p:nvSpPr>
            <p:spPr>
              <a:xfrm>
                <a:off x="2034053" y="2311008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53" y="2311008"/>
                <a:ext cx="520527" cy="584775"/>
              </a:xfrm>
              <a:prstGeom prst="rect">
                <a:avLst/>
              </a:prstGeom>
              <a:blipFill>
                <a:blip r:embed="rId10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D202C-527C-1B47-BFD0-BB49F7F8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8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23D3-B480-2941-AB39-6ED8D048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4107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 architecture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AEC32E-2CDD-7D48-90C9-B153599F8A86}"/>
              </a:ext>
            </a:extLst>
          </p:cNvPr>
          <p:cNvSpPr/>
          <p:nvPr/>
        </p:nvSpPr>
        <p:spPr>
          <a:xfrm>
            <a:off x="1419064" y="2234538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AA009E-23E5-4448-9238-CBDDC1AE0A62}"/>
              </a:ext>
            </a:extLst>
          </p:cNvPr>
          <p:cNvSpPr/>
          <p:nvPr/>
        </p:nvSpPr>
        <p:spPr>
          <a:xfrm>
            <a:off x="1419064" y="2909873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E8B119-CC36-7043-91F0-BCE1C7F7DE4D}"/>
              </a:ext>
            </a:extLst>
          </p:cNvPr>
          <p:cNvSpPr/>
          <p:nvPr/>
        </p:nvSpPr>
        <p:spPr>
          <a:xfrm>
            <a:off x="1419064" y="359295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7B122E-1842-D148-9CF6-19B2777B21CE}"/>
              </a:ext>
            </a:extLst>
          </p:cNvPr>
          <p:cNvSpPr/>
          <p:nvPr/>
        </p:nvSpPr>
        <p:spPr>
          <a:xfrm>
            <a:off x="2046080" y="223453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F62E5-0058-8C47-B41C-24AB19917098}"/>
              </a:ext>
            </a:extLst>
          </p:cNvPr>
          <p:cNvSpPr/>
          <p:nvPr/>
        </p:nvSpPr>
        <p:spPr>
          <a:xfrm>
            <a:off x="2671854" y="290987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37BEF3-F849-A549-9C11-8C0E97B621EB}"/>
              </a:ext>
            </a:extLst>
          </p:cNvPr>
          <p:cNvSpPr/>
          <p:nvPr/>
        </p:nvSpPr>
        <p:spPr>
          <a:xfrm>
            <a:off x="2046080" y="290987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E09AA2-A11F-8748-84DD-9A88E038E123}"/>
              </a:ext>
            </a:extLst>
          </p:cNvPr>
          <p:cNvSpPr/>
          <p:nvPr/>
        </p:nvSpPr>
        <p:spPr>
          <a:xfrm>
            <a:off x="2046080" y="359295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938AA8-FB71-4C49-B520-1E31B98FE195}"/>
              </a:ext>
            </a:extLst>
          </p:cNvPr>
          <p:cNvSpPr/>
          <p:nvPr/>
        </p:nvSpPr>
        <p:spPr>
          <a:xfrm>
            <a:off x="4965066" y="194007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1424E1-9E44-4B4D-A512-32D5EE7B264D}"/>
              </a:ext>
            </a:extLst>
          </p:cNvPr>
          <p:cNvSpPr/>
          <p:nvPr/>
        </p:nvSpPr>
        <p:spPr>
          <a:xfrm>
            <a:off x="4965066" y="261540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E46111D-693B-7741-808E-485C265669B9}"/>
              </a:ext>
            </a:extLst>
          </p:cNvPr>
          <p:cNvSpPr/>
          <p:nvPr/>
        </p:nvSpPr>
        <p:spPr>
          <a:xfrm>
            <a:off x="4965066" y="3298491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64C765B-57F3-3142-8D5F-E322A17ED83A}"/>
              </a:ext>
            </a:extLst>
          </p:cNvPr>
          <p:cNvSpPr/>
          <p:nvPr/>
        </p:nvSpPr>
        <p:spPr>
          <a:xfrm>
            <a:off x="5638576" y="223453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A6008F-EB32-154C-8A7D-EB19EF5C32A3}"/>
              </a:ext>
            </a:extLst>
          </p:cNvPr>
          <p:cNvSpPr/>
          <p:nvPr/>
        </p:nvSpPr>
        <p:spPr>
          <a:xfrm>
            <a:off x="7031517" y="2289944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420065-BCB0-3A4D-9433-48D87A6C8B04}"/>
              </a:ext>
            </a:extLst>
          </p:cNvPr>
          <p:cNvSpPr/>
          <p:nvPr/>
        </p:nvSpPr>
        <p:spPr>
          <a:xfrm>
            <a:off x="5638576" y="290987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A7DDD5-4F43-6345-92B6-F98E61AD5505}"/>
              </a:ext>
            </a:extLst>
          </p:cNvPr>
          <p:cNvSpPr/>
          <p:nvPr/>
        </p:nvSpPr>
        <p:spPr>
          <a:xfrm>
            <a:off x="5638576" y="359295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351F69-B084-0346-9452-3FF01CBA7E15}"/>
              </a:ext>
            </a:extLst>
          </p:cNvPr>
          <p:cNvSpPr/>
          <p:nvPr/>
        </p:nvSpPr>
        <p:spPr>
          <a:xfrm>
            <a:off x="4993482" y="398558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6C7E88-9899-484C-89A6-47745CD5E288}"/>
              </a:ext>
            </a:extLst>
          </p:cNvPr>
          <p:cNvSpPr/>
          <p:nvPr/>
        </p:nvSpPr>
        <p:spPr>
          <a:xfrm>
            <a:off x="5666992" y="428004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5848B40-2BF1-2341-B929-7BCC190874C4}"/>
              </a:ext>
            </a:extLst>
          </p:cNvPr>
          <p:cNvSpPr/>
          <p:nvPr/>
        </p:nvSpPr>
        <p:spPr>
          <a:xfrm>
            <a:off x="6314310" y="194007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6988A7D-07D6-DA4E-AE8E-06F3C2ED258B}"/>
              </a:ext>
            </a:extLst>
          </p:cNvPr>
          <p:cNvSpPr/>
          <p:nvPr/>
        </p:nvSpPr>
        <p:spPr>
          <a:xfrm>
            <a:off x="6314310" y="261540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A1746D-D21F-A040-B660-F5C48DA62BE4}"/>
              </a:ext>
            </a:extLst>
          </p:cNvPr>
          <p:cNvSpPr/>
          <p:nvPr/>
        </p:nvSpPr>
        <p:spPr>
          <a:xfrm>
            <a:off x="6314310" y="3298491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3B690A-67B2-1245-90FD-7D268D79B168}"/>
              </a:ext>
            </a:extLst>
          </p:cNvPr>
          <p:cNvSpPr/>
          <p:nvPr/>
        </p:nvSpPr>
        <p:spPr>
          <a:xfrm>
            <a:off x="6342726" y="398558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BE49F7-B567-CD44-8E87-381AA8B7A724}"/>
              </a:ext>
            </a:extLst>
          </p:cNvPr>
          <p:cNvSpPr/>
          <p:nvPr/>
        </p:nvSpPr>
        <p:spPr>
          <a:xfrm>
            <a:off x="5638576" y="161693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F26F6A-B7BB-A549-85F6-92789849A4AA}"/>
              </a:ext>
            </a:extLst>
          </p:cNvPr>
          <p:cNvSpPr/>
          <p:nvPr/>
        </p:nvSpPr>
        <p:spPr>
          <a:xfrm>
            <a:off x="7049702" y="2930406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140A13-A4DF-DF4B-BDCF-E93F5553DB76}"/>
              </a:ext>
            </a:extLst>
          </p:cNvPr>
          <p:cNvSpPr/>
          <p:nvPr/>
        </p:nvSpPr>
        <p:spPr>
          <a:xfrm>
            <a:off x="7049702" y="3537085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1ABF7-40D5-5D42-9E44-0A885169C8C8}"/>
              </a:ext>
            </a:extLst>
          </p:cNvPr>
          <p:cNvSpPr txBox="1"/>
          <p:nvPr/>
        </p:nvSpPr>
        <p:spPr>
          <a:xfrm>
            <a:off x="751667" y="4850969"/>
            <a:ext cx="2826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3 layers</a:t>
            </a:r>
          </a:p>
          <a:p>
            <a:r>
              <a:rPr lang="en-US" sz="2800" dirty="0">
                <a:latin typeface="+mj-lt"/>
              </a:rPr>
              <a:t>3 units in 2</a:t>
            </a:r>
            <a:r>
              <a:rPr lang="en-US" sz="2800" baseline="30000" dirty="0">
                <a:latin typeface="+mj-lt"/>
              </a:rPr>
              <a:t>nd</a:t>
            </a:r>
            <a:r>
              <a:rPr lang="en-US" sz="2800" dirty="0">
                <a:latin typeface="+mj-lt"/>
              </a:rPr>
              <a:t> layer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342370-07BE-5749-8500-853E6AEB223B}"/>
              </a:ext>
            </a:extLst>
          </p:cNvPr>
          <p:cNvSpPr txBox="1"/>
          <p:nvPr/>
        </p:nvSpPr>
        <p:spPr>
          <a:xfrm>
            <a:off x="4901006" y="4907260"/>
            <a:ext cx="27958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4 layers</a:t>
            </a:r>
          </a:p>
          <a:p>
            <a:r>
              <a:rPr lang="en-US" sz="2800" dirty="0">
                <a:latin typeface="+mj-lt"/>
              </a:rPr>
              <a:t>5 units in 2</a:t>
            </a:r>
            <a:r>
              <a:rPr lang="en-US" sz="2800" baseline="30000" dirty="0">
                <a:latin typeface="+mj-lt"/>
              </a:rPr>
              <a:t>nd</a:t>
            </a:r>
            <a:r>
              <a:rPr lang="en-US" sz="2800" dirty="0">
                <a:latin typeface="+mj-lt"/>
              </a:rPr>
              <a:t> layer</a:t>
            </a:r>
          </a:p>
          <a:p>
            <a:r>
              <a:rPr lang="en-US" sz="2800" dirty="0">
                <a:latin typeface="+mj-lt"/>
              </a:rPr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D83D0-B6B0-6D4A-9039-B9F88191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760A-86A4-E341-9415-92639343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10B3-EB00-9847-B8EA-33BD465AD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learn:</a:t>
            </a:r>
          </a:p>
          <a:p>
            <a:r>
              <a:rPr lang="en-US" dirty="0"/>
              <a:t>What is machine learning or deep learning?</a:t>
            </a:r>
          </a:p>
          <a:p>
            <a:r>
              <a:rPr lang="en-US" dirty="0"/>
              <a:t>How does neural network work?</a:t>
            </a:r>
          </a:p>
          <a:p>
            <a:r>
              <a:rPr lang="en-US" dirty="0"/>
              <a:t>What do we need to know for applying machine learning in our studies?</a:t>
            </a:r>
          </a:p>
          <a:p>
            <a:r>
              <a:rPr lang="en-US" dirty="0"/>
              <a:t>How to run a simple machine learning using R? (lab)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D875-C9AF-984F-AC35-6C43F7DB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2361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A37-0A81-5B42-96AE-CC7D7667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894" y="1236127"/>
            <a:ext cx="8321478" cy="20778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dataset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cost function</a:t>
            </a:r>
          </a:p>
          <a:p>
            <a:r>
              <a:rPr lang="en-US" b="1" dirty="0">
                <a:solidFill>
                  <a:srgbClr val="FF0000"/>
                </a:solidFill>
                <a:latin typeface="+mj-lt"/>
              </a:rPr>
              <a:t>optimization procedure</a:t>
            </a:r>
          </a:p>
          <a:p>
            <a:r>
              <a:rPr lang="en-US" b="1" dirty="0">
                <a:latin typeface="+mj-lt"/>
              </a:rPr>
              <a:t>model (parameters)?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471980" y="4258622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626245" y="5466553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626245" y="4460565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960895" y="4305707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117932" y="5693628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571280" y="4922465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284562" y="4684888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117932" y="4684005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246536" y="4684889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9622" y="2568257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859805" y="3999574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859664" y="3544015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/>
              <p:nvPr/>
            </p:nvSpPr>
            <p:spPr>
              <a:xfrm>
                <a:off x="2766445" y="1645982"/>
                <a:ext cx="3252080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445" y="1645982"/>
                <a:ext cx="3252080" cy="670696"/>
              </a:xfrm>
              <a:prstGeom prst="rect">
                <a:avLst/>
              </a:prstGeom>
              <a:blipFill>
                <a:blip r:embed="rId2"/>
                <a:stretch>
                  <a:fillRect l="-12451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/>
              <p:nvPr/>
            </p:nvSpPr>
            <p:spPr>
              <a:xfrm>
                <a:off x="4436390" y="2169002"/>
                <a:ext cx="4567982" cy="632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know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, partial derivative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390" y="2169002"/>
                <a:ext cx="4567982" cy="632802"/>
              </a:xfrm>
              <a:prstGeom prst="rect">
                <a:avLst/>
              </a:prstGeom>
              <a:blipFill>
                <a:blip r:embed="rId3"/>
                <a:stretch>
                  <a:fillRect l="-2222" r="-138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5DC61D-7C87-7149-9898-452530A3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0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4742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Forward propagation and backpropagation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B0A326-5CA7-4445-8D05-E9D916AA0D09}"/>
              </a:ext>
            </a:extLst>
          </p:cNvPr>
          <p:cNvSpPr/>
          <p:nvPr/>
        </p:nvSpPr>
        <p:spPr>
          <a:xfrm>
            <a:off x="2080798" y="1141846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4253F4-A9EA-1D42-AD13-79CB58DCF2F9}"/>
              </a:ext>
            </a:extLst>
          </p:cNvPr>
          <p:cNvSpPr/>
          <p:nvPr/>
        </p:nvSpPr>
        <p:spPr>
          <a:xfrm>
            <a:off x="2080798" y="2065152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72105C-CC75-CC45-9525-16647BEB7FFF}"/>
              </a:ext>
            </a:extLst>
          </p:cNvPr>
          <p:cNvSpPr/>
          <p:nvPr/>
        </p:nvSpPr>
        <p:spPr>
          <a:xfrm>
            <a:off x="2080798" y="298845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08E0F-B160-F842-B54D-1FB4EEB707BD}"/>
              </a:ext>
            </a:extLst>
          </p:cNvPr>
          <p:cNvSpPr/>
          <p:nvPr/>
        </p:nvSpPr>
        <p:spPr>
          <a:xfrm>
            <a:off x="3645459" y="1141846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E058EF-036A-F546-A429-669EEC0C4ABA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781442" y="1492168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AF613A-CC0C-F444-800F-219C7D684B1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781442" y="1492168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016A7F-7AB4-CB46-AA5D-11FD5DDB3F8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781442" y="1492168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/>
              <p:nvPr/>
            </p:nvSpPr>
            <p:spPr>
              <a:xfrm>
                <a:off x="2106094" y="1154303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94" y="1154303"/>
                <a:ext cx="672364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/>
              <p:nvPr/>
            </p:nvSpPr>
            <p:spPr>
              <a:xfrm>
                <a:off x="2101350" y="2081013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50" y="2081013"/>
                <a:ext cx="681853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/>
              <p:nvPr/>
            </p:nvSpPr>
            <p:spPr>
              <a:xfrm>
                <a:off x="2101350" y="299102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50" y="2991021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868A34B-D9EF-7543-8357-0F2F59C936C1}"/>
              </a:ext>
            </a:extLst>
          </p:cNvPr>
          <p:cNvSpPr/>
          <p:nvPr/>
        </p:nvSpPr>
        <p:spPr>
          <a:xfrm>
            <a:off x="4805924" y="2065152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8A3EDB-AFD3-1F47-A355-0F9F1A95CA0E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5506568" y="2415474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/>
              <p:nvPr/>
            </p:nvSpPr>
            <p:spPr>
              <a:xfrm>
                <a:off x="5967579" y="2169252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579" y="2169252"/>
                <a:ext cx="1243239" cy="492443"/>
              </a:xfrm>
              <a:prstGeom prst="rect">
                <a:avLst/>
              </a:prstGeom>
              <a:blipFill>
                <a:blip r:embed="rId5"/>
                <a:stretch>
                  <a:fillRect l="-101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4186D1B-66FA-DE4D-94CE-8D3DC6F0A4FA}"/>
              </a:ext>
            </a:extLst>
          </p:cNvPr>
          <p:cNvSpPr/>
          <p:nvPr/>
        </p:nvSpPr>
        <p:spPr>
          <a:xfrm>
            <a:off x="3645459" y="2065152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8B366E-7D7F-B242-AD24-FB743EBBFC2B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2781442" y="1492168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658A3D-24E0-8A42-A57B-C969E2AFED0F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2781442" y="2415474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E8B67-ACD3-934E-BAEB-1ED9F61D484E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2781442" y="2415474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26A0CA2-59EF-FA47-9804-CF954D92C9E9}"/>
              </a:ext>
            </a:extLst>
          </p:cNvPr>
          <p:cNvSpPr/>
          <p:nvPr/>
        </p:nvSpPr>
        <p:spPr>
          <a:xfrm>
            <a:off x="3645459" y="2988458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4EE5FB-9B10-174E-96E0-84BB2BC1946B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>
            <a:off x="2781442" y="2415474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D59D3B-8331-3747-9F77-E00130B81C45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2781442" y="3338780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6D0773-B8FB-A54E-ABE6-1739398C64AB}"/>
              </a:ext>
            </a:extLst>
          </p:cNvPr>
          <p:cNvCxnSpPr>
            <a:cxnSpLocks/>
            <a:stCxn id="6" idx="6"/>
            <a:endCxn id="23" idx="2"/>
          </p:cNvCxnSpPr>
          <p:nvPr/>
        </p:nvCxnSpPr>
        <p:spPr>
          <a:xfrm>
            <a:off x="2781442" y="1492168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/>
              <p:nvPr/>
            </p:nvSpPr>
            <p:spPr>
              <a:xfrm>
                <a:off x="3575434" y="1154303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34" y="1154303"/>
                <a:ext cx="860748" cy="630429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/>
              <p:nvPr/>
            </p:nvSpPr>
            <p:spPr>
              <a:xfrm>
                <a:off x="3575434" y="2081013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34" y="2081013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/>
              <p:nvPr/>
            </p:nvSpPr>
            <p:spPr>
              <a:xfrm>
                <a:off x="3575434" y="2991021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34" y="2991021"/>
                <a:ext cx="860748" cy="633058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CB8CA6-10D3-EF43-A9A2-3B45152E076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4346103" y="2415474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D5543B-CE31-9947-839D-1BF125B7FB51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4346103" y="1492168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C15EFA-8FB5-D743-B822-48A350BD795C}"/>
              </a:ext>
            </a:extLst>
          </p:cNvPr>
          <p:cNvCxnSpPr>
            <a:cxnSpLocks/>
            <a:stCxn id="23" idx="6"/>
            <a:endCxn id="16" idx="2"/>
          </p:cNvCxnSpPr>
          <p:nvPr/>
        </p:nvCxnSpPr>
        <p:spPr>
          <a:xfrm flipV="1">
            <a:off x="4346103" y="2415474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/>
              <p:nvPr/>
            </p:nvSpPr>
            <p:spPr>
              <a:xfrm>
                <a:off x="4725872" y="2081012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872" y="2081012"/>
                <a:ext cx="860748" cy="630429"/>
              </a:xfrm>
              <a:prstGeom prst="rect">
                <a:avLst/>
              </a:prstGeom>
              <a:blipFill>
                <a:blip r:embed="rId9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/>
              <p:nvPr/>
            </p:nvSpPr>
            <p:spPr>
              <a:xfrm>
                <a:off x="268697" y="3768145"/>
                <a:ext cx="8606605" cy="2946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Forward propagation:</a:t>
                </a:r>
              </a:p>
              <a:p>
                <a:r>
                  <a:rPr lang="en-US" sz="2400" dirty="0">
                    <a:latin typeface="+mj-lt"/>
                  </a:rPr>
                  <a:t>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2400" dirty="0">
                    <a:latin typeface="+mj-lt"/>
                  </a:rPr>
                  <a:t>ith the input data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+mj-lt"/>
                  </a:rPr>
                  <a:t> and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 for each example (entry)</a:t>
                </a: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Backpropagation:</a:t>
                </a:r>
              </a:p>
              <a:p>
                <a:r>
                  <a:rPr lang="en-US" sz="2400" dirty="0">
                    <a:latin typeface="+mj-lt"/>
                  </a:rPr>
                  <a:t>To compute “error” of each node (e.g.,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en-US" sz="2400" dirty="0">
                    <a:latin typeface="+mj-lt"/>
                  </a:rPr>
                  <a:t>) and then determine </a:t>
                </a:r>
                <a:r>
                  <a:rPr lang="en-US" sz="2400" i="1" u="sng" dirty="0">
                    <a:latin typeface="+mj-lt"/>
                  </a:rPr>
                  <a:t>partial derivatives </a:t>
                </a:r>
                <a:r>
                  <a:rPr lang="en-US" sz="2400" dirty="0">
                    <a:latin typeface="+mj-lt"/>
                  </a:rPr>
                  <a:t>of loss function (loss slope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+mj-lt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sz="2400" b="0" i="0" smtClean="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7" y="3768145"/>
                <a:ext cx="8606605" cy="2946961"/>
              </a:xfrm>
              <a:prstGeom prst="rect">
                <a:avLst/>
              </a:prstGeom>
              <a:blipFill>
                <a:blip r:embed="rId10"/>
                <a:stretch>
                  <a:fillRect l="-1180" t="-1717" r="-1917" b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D49FA-EAF8-684E-AC02-2836BDBD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33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55899"/>
                <a:ext cx="7886700" cy="10255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600" dirty="0"/>
                  <a:t>Gradient decent to optimize parameters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55899"/>
                <a:ext cx="7886700" cy="1025551"/>
              </a:xfrm>
              <a:blipFill>
                <a:blip r:embed="rId5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dient_descent.mp4" descr="gradient_descent.mp4">
            <a:hlinkClick r:id="" action="ppaction://media"/>
            <a:extLst>
              <a:ext uri="{FF2B5EF4-FFF2-40B4-BE49-F238E27FC236}">
                <a16:creationId xmlns:a16="http://schemas.microsoft.com/office/drawing/2014/main" id="{F378653D-A625-0942-B472-6130D10A6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9387" y="803294"/>
            <a:ext cx="6453013" cy="3710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/>
              <p:nvPr/>
            </p:nvSpPr>
            <p:spPr>
              <a:xfrm>
                <a:off x="426203" y="4503182"/>
                <a:ext cx="829159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To find an optimized model is to identify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that can minimize the prediction loss;</a:t>
                </a: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Therefore, the key is to understand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how the loss changes with the change of each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 (partial derivative)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4503182"/>
                <a:ext cx="8291593" cy="1938992"/>
              </a:xfrm>
              <a:prstGeom prst="rect">
                <a:avLst/>
              </a:prstGeom>
              <a:blipFill>
                <a:blip r:embed="rId7"/>
                <a:stretch>
                  <a:fillRect l="-1223" t="-1948" r="-917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99E5B-39E3-0E4B-A926-F3CB50DB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46" y="489573"/>
            <a:ext cx="7886700" cy="9134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Procedure of neural network</a:t>
            </a:r>
            <a:br>
              <a:rPr lang="en-US" sz="3600" dirty="0"/>
            </a:br>
            <a:r>
              <a:rPr lang="en-US" sz="3600" dirty="0"/>
              <a:t>(one typical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945" y="1773834"/>
                <a:ext cx="8290868" cy="385907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Randomly initialization of parameters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+mj-lt"/>
                  </a:rPr>
                  <a:t>, weights)</a:t>
                </a:r>
              </a:p>
              <a:p>
                <a:r>
                  <a:rPr lang="en-US" dirty="0">
                    <a:latin typeface="+mj-lt"/>
                  </a:rPr>
                  <a:t>For any input from training data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Forward propagation </a:t>
                </a:r>
                <a:r>
                  <a:rPr lang="en-US" dirty="0">
                    <a:latin typeface="+mj-lt"/>
                  </a:rPr>
                  <a:t>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(prediction(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,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+mj-lt"/>
                  </a:rPr>
                  <a:t>))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Backpropagation</a:t>
                </a:r>
                <a:r>
                  <a:rPr lang="en-US" dirty="0">
                    <a:latin typeface="+mj-lt"/>
                  </a:rPr>
                  <a:t> to compute the function of </a:t>
                </a:r>
                <a:r>
                  <a:rPr lang="en-US" i="1" u="sng" dirty="0">
                    <a:latin typeface="+mj-lt"/>
                  </a:rPr>
                  <a:t>partial derivatives</a:t>
                </a:r>
                <a:r>
                  <a:rPr lang="en-US" i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of loss function</a:t>
                </a:r>
              </a:p>
              <a:p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Gradient descent </a:t>
                </a:r>
                <a:r>
                  <a:rPr lang="en-US" dirty="0">
                    <a:latin typeface="+mj-lt"/>
                  </a:rPr>
                  <a:t>(or other optimization methods) to optimize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to minimize the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945" y="1773834"/>
                <a:ext cx="8290868" cy="3859078"/>
              </a:xfrm>
              <a:blipFill>
                <a:blip r:embed="rId2"/>
                <a:stretch>
                  <a:fillRect l="-1223" t="-2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4D3D74-D1D8-ED49-89B5-612326820CB4}"/>
                  </a:ext>
                </a:extLst>
              </p:cNvPr>
              <p:cNvSpPr txBox="1"/>
              <p:nvPr/>
            </p:nvSpPr>
            <p:spPr>
              <a:xfrm>
                <a:off x="216976" y="6183761"/>
                <a:ext cx="8854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30000" dirty="0">
                    <a:latin typeface="+mj-lt"/>
                  </a:rPr>
                  <a:t>*</a:t>
                </a:r>
                <a:r>
                  <a:rPr lang="en-US" dirty="0">
                    <a:latin typeface="+mj-lt"/>
                  </a:rPr>
                  <a:t> my understanding: backpropagation determines how the change of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+mj-lt"/>
                  </a:rPr>
                  <a:t> changes the loss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4D3D74-D1D8-ED49-89B5-61232682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76" y="6183761"/>
                <a:ext cx="8854988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C74F7-E961-9947-8AA2-2B2CCEFA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9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4BE2-7DFC-5442-82B4-CD3CD0A7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959"/>
          </a:xfrm>
        </p:spPr>
        <p:txBody>
          <a:bodyPr>
            <a:normAutofit/>
          </a:bodyPr>
          <a:lstStyle/>
          <a:p>
            <a:r>
              <a:rPr lang="en-US" sz="3200" dirty="0"/>
              <a:t>How can we know if a model trained is a good predictor?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04BA-24A3-9349-BDB9-431BE96A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3833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Training set</a:t>
            </a:r>
          </a:p>
          <a:p>
            <a:pPr>
              <a:buFontTx/>
              <a:buChar char="-"/>
            </a:pPr>
            <a:r>
              <a:rPr lang="en-US" dirty="0">
                <a:latin typeface="+mj-lt"/>
              </a:rPr>
              <a:t>to learn the model parameters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Validation set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- to select the best model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Test set</a:t>
            </a:r>
          </a:p>
          <a:p>
            <a:pPr>
              <a:buFontTx/>
              <a:buChar char="-"/>
            </a:pPr>
            <a:r>
              <a:rPr lang="en-US" dirty="0">
                <a:latin typeface="+mj-lt"/>
              </a:rPr>
              <a:t>to estimate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generalization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05437-982B-5243-8F6B-034AC043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5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80" y="199067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19B5-6434-A04E-A1E5-65FBC4038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02" y="1060598"/>
            <a:ext cx="8678195" cy="1839793"/>
          </a:xfrm>
        </p:spPr>
        <p:txBody>
          <a:bodyPr>
            <a:noAutofit/>
          </a:bodyPr>
          <a:lstStyle/>
          <a:p>
            <a:r>
              <a:rPr lang="en-US" i="1" dirty="0">
                <a:latin typeface="+mj-lt"/>
              </a:rPr>
              <a:t>Underﬁtting</a:t>
            </a:r>
            <a:r>
              <a:rPr lang="en-US" dirty="0">
                <a:latin typeface="+mj-lt"/>
              </a:rPr>
              <a:t> occurs when the model obtain</a:t>
            </a:r>
            <a:r>
              <a:rPr lang="en-US" altLang="zh-CN" dirty="0">
                <a:latin typeface="+mj-lt"/>
              </a:rPr>
              <a:t>s</a:t>
            </a:r>
            <a:r>
              <a:rPr lang="en-US" dirty="0">
                <a:latin typeface="+mj-lt"/>
              </a:rPr>
              <a:t> a</a:t>
            </a:r>
            <a:r>
              <a:rPr lang="en-US" altLang="zh-CN" dirty="0">
                <a:latin typeface="+mj-lt"/>
              </a:rPr>
              <a:t>n</a:t>
            </a:r>
            <a:r>
              <a:rPr 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en-US" dirty="0">
                <a:latin typeface="+mj-lt"/>
              </a:rPr>
              <a:t>suﬃciently low error value on the training set. </a:t>
            </a:r>
          </a:p>
          <a:p>
            <a:r>
              <a:rPr lang="en-US" i="1" dirty="0">
                <a:latin typeface="+mj-lt"/>
              </a:rPr>
              <a:t>Overﬁtting</a:t>
            </a:r>
            <a:r>
              <a:rPr lang="en-US" dirty="0">
                <a:latin typeface="+mj-lt"/>
              </a:rPr>
              <a:t> occurs when the gap between the training error and test</a:t>
            </a:r>
            <a:r>
              <a:rPr lang="en-US" altLang="zh-CN" dirty="0">
                <a:latin typeface="+mj-lt"/>
              </a:rPr>
              <a:t>/validation</a:t>
            </a:r>
            <a:r>
              <a:rPr lang="en-US" dirty="0">
                <a:latin typeface="+mj-lt"/>
              </a:rPr>
              <a:t> error is too large.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25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8C926-7CBC-8340-B048-0EF0CB6FE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02" y="3178176"/>
            <a:ext cx="8515350" cy="29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438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80" y="199067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5E6B08-9147-B143-A0D5-615B3623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39" y="1553023"/>
            <a:ext cx="8237119" cy="37519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6FAFE6-A8FB-DF42-9620-DF8EE32D2732}"/>
              </a:ext>
            </a:extLst>
          </p:cNvPr>
          <p:cNvSpPr/>
          <p:nvPr/>
        </p:nvSpPr>
        <p:spPr>
          <a:xfrm>
            <a:off x="280520" y="5407617"/>
            <a:ext cx="85829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Make the training error small.</a:t>
            </a:r>
          </a:p>
          <a:p>
            <a:r>
              <a:rPr lang="en-US" sz="2800" dirty="0">
                <a:latin typeface="+mj-lt"/>
              </a:rPr>
              <a:t>Make the gap between training and </a:t>
            </a:r>
            <a:r>
              <a:rPr lang="en-US" altLang="zh-CN" sz="2800" dirty="0">
                <a:latin typeface="+mj-lt"/>
              </a:rPr>
              <a:t>validation</a:t>
            </a:r>
            <a:r>
              <a:rPr lang="en-US" sz="2800" dirty="0">
                <a:latin typeface="+mj-lt"/>
              </a:rPr>
              <a:t> error small.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87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2786-FF02-974C-8E0F-84A85F2C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3599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919" y="4080638"/>
                <a:ext cx="7572147" cy="12455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Original loss function + regularization term</a:t>
                </a:r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prediction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sz="3200" i="1" dirty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919" y="4080638"/>
                <a:ext cx="7572147" cy="1245512"/>
              </a:xfrm>
              <a:blipFill>
                <a:blip r:embed="rId2"/>
                <a:stretch>
                  <a:fillRect l="-4690" t="-13131" b="-92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/>
              <p:nvPr/>
            </p:nvSpPr>
            <p:spPr>
              <a:xfrm>
                <a:off x="428625" y="5549674"/>
                <a:ext cx="524328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regularization</m:t>
                    </m:r>
                    <m:r>
                      <a:rPr lang="zh-CN" alt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" y="5549674"/>
                <a:ext cx="5243284" cy="532966"/>
              </a:xfrm>
              <a:prstGeom prst="rect">
                <a:avLst/>
              </a:prstGeom>
              <a:blipFill>
                <a:blip r:embed="rId3"/>
                <a:stretch>
                  <a:fillRect l="-483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/>
              <p:nvPr/>
            </p:nvSpPr>
            <p:spPr>
              <a:xfrm>
                <a:off x="5671909" y="5400658"/>
                <a:ext cx="29768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weight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regulation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sum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square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909" y="5400658"/>
                <a:ext cx="2976841" cy="830997"/>
              </a:xfrm>
              <a:prstGeom prst="rect">
                <a:avLst/>
              </a:prstGeom>
              <a:blipFill>
                <a:blip r:embed="rId4"/>
                <a:stretch>
                  <a:fillRect l="-847" t="-4545" r="-211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875D8D-5122-3D42-AD53-F12D4FA5BD28}"/>
              </a:ext>
            </a:extLst>
          </p:cNvPr>
          <p:cNvSpPr txBox="1"/>
          <p:nvPr/>
        </p:nvSpPr>
        <p:spPr>
          <a:xfrm>
            <a:off x="300037" y="1369882"/>
            <a:ext cx="8543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Regularization refers to a set of different techniques that </a:t>
            </a:r>
            <a:r>
              <a:rPr lang="en-US" sz="2800" u="sng" dirty="0">
                <a:latin typeface="+mj-lt"/>
              </a:rPr>
              <a:t>lower the complexity of a neural network model </a:t>
            </a:r>
            <a:r>
              <a:rPr lang="en-US" sz="2800" dirty="0">
                <a:latin typeface="+mj-lt"/>
              </a:rPr>
              <a:t>during training, and thus prevent the overfitting.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105DE-0B50-0F4A-A681-E9547362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/>
              <p:nvPr/>
            </p:nvSpPr>
            <p:spPr>
              <a:xfrm>
                <a:off x="342671" y="2978401"/>
                <a:ext cx="79438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Large weights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) in a neural network are a sign of a complex model that possibly overfits the training data.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1" y="2978401"/>
                <a:ext cx="7943850" cy="830997"/>
              </a:xfrm>
              <a:prstGeom prst="rect">
                <a:avLst/>
              </a:prstGeom>
              <a:blipFill>
                <a:blip r:embed="rId5"/>
                <a:stretch>
                  <a:fillRect l="-1116" t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0333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407E-6EB8-104C-8586-A119D10F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Dropout: a simple and effective regularization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656E4-1872-A841-9176-BBC45DF4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465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A model is adjusted by dropping out nodes during training. The node is temporarily removed from the network, along with all its incoming and outgoing connections.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Dropout is a computationally cheap and remarkably effective regularization method to reduce overfitting and improve generalization in deep neural networks of all kinds.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4C835-F132-2744-AE07-AE96350C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25FD-3A92-9E4E-B831-549354D3AA4B}"/>
              </a:ext>
            </a:extLst>
          </p:cNvPr>
          <p:cNvSpPr txBox="1"/>
          <p:nvPr/>
        </p:nvSpPr>
        <p:spPr>
          <a:xfrm>
            <a:off x="497826" y="6261914"/>
            <a:ext cx="5551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machinelearningmastery.com</a:t>
            </a:r>
            <a:r>
              <a:rPr lang="en-US" sz="1200" dirty="0"/>
              <a:t>/dropout-for-regularizing-deep-neural-networks/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484512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C055-2DD2-C14D-84CE-00819A0E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72" y="333253"/>
            <a:ext cx="7886700" cy="774905"/>
          </a:xfrm>
        </p:spPr>
        <p:txBody>
          <a:bodyPr>
            <a:normAutofit/>
          </a:bodyPr>
          <a:lstStyle/>
          <a:p>
            <a:r>
              <a:rPr lang="en-US" sz="3200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AD18-9CE4-674C-86D4-6FD83787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97" y="1108158"/>
            <a:ext cx="8453005" cy="1635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the k-fold cross-validation partitions a dataset into K nonoverlapping subsets. The model performance may then be estimated by taking the average performance across K trials.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879A67-7DE5-8B42-A7FE-AE2EF980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85" y="2723149"/>
            <a:ext cx="6670087" cy="401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584D9-6749-4544-A18A-B82D720E1126}"/>
              </a:ext>
            </a:extLst>
          </p:cNvPr>
          <p:cNvSpPr txBox="1"/>
          <p:nvPr/>
        </p:nvSpPr>
        <p:spPr>
          <a:xfrm>
            <a:off x="556656" y="3255399"/>
            <a:ext cx="1158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5-fold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3BF64-8DE2-7846-A79F-FA82D736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4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71A0-17DD-904B-BBA2-ECFD8987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5018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A253-6582-8B4F-8100-89DD2621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7" y="6218236"/>
            <a:ext cx="5393095" cy="549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Translational Vision Science &amp; Technology, 2020, 9:14.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2C516658-68BE-7D45-BE94-30707CA3C1D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865" y="1301434"/>
            <a:ext cx="6580269" cy="474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1FCD8-F332-2949-AF90-43BA64CD8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6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907A-5E9D-E74A-9F5B-1497175F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0200-98F8-324F-B4B9-D893A303F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273517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+mj-lt"/>
              </a:rPr>
              <a:t>Tensorflow</a:t>
            </a:r>
            <a:r>
              <a:rPr lang="en-US" dirty="0">
                <a:latin typeface="+mj-lt"/>
              </a:rPr>
              <a:t>: a platform developed by the Google Brain team for machine learning.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: a deep learning software written in Python, running on top of the machine learning platform TensorFlow.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PyTorch</a:t>
            </a:r>
            <a:r>
              <a:rPr lang="en-US" dirty="0">
                <a:latin typeface="+mj-lt"/>
              </a:rPr>
              <a:t>, developed by Facebook AI Research, is a machine learning framework for building and deploying deep learning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1934A-6378-B647-A612-DF90239D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0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240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Deep learning in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443335"/>
            <a:ext cx="8573984" cy="463683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u="sng" dirty="0">
                <a:latin typeface="+mj-lt"/>
                <a:cs typeface="Arial" panose="020B0604020202020204" pitchFamily="34" charset="0"/>
              </a:rPr>
              <a:t>Large training datasets </a:t>
            </a:r>
            <a:r>
              <a:rPr lang="en-US" dirty="0">
                <a:latin typeface="+mj-lt"/>
                <a:cs typeface="Arial" panose="020B0604020202020204" pitchFamily="34" charset="0"/>
              </a:rPr>
              <a:t>(e.g., thousands of examples), curated to remove confounders, are typically required.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Most genomic data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do not require very deep networks</a:t>
            </a:r>
            <a:r>
              <a:rPr lang="en-US" dirty="0">
                <a:latin typeface="+mj-lt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Researchers must be wary of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high accuracy due to data imbalance or bias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that makes classification too easy.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A good practice is to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compare against simpler machine learning models </a:t>
            </a:r>
            <a:r>
              <a:rPr lang="en-US" dirty="0">
                <a:latin typeface="+mj-lt"/>
                <a:cs typeface="Arial" panose="020B0604020202020204" pitchFamily="34" charset="0"/>
              </a:rPr>
              <a:t>on the same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Deep learning can achieve high accuracy, but the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interpretation of results is more challenging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than for standard statistical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0F60-DCA3-5C48-936C-9BB309A7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06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2DEA-B0D4-1245-A01F-DEE3C3A8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678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971A-16AA-5046-BEDA-F1AA7BAA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Zou et al., A primer on deep learning in genomics, 2019, Nature Genetics: 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/10.1038/s41588-018-0295-5</a:t>
            </a:r>
          </a:p>
          <a:p>
            <a:r>
              <a:rPr lang="en-US" sz="2400" dirty="0">
                <a:latin typeface="+mj-lt"/>
              </a:rPr>
              <a:t>Choi et al., Introduction to Machine Learning, Neural Networks, and Deep Learning, Translational Vision Science &amp; Technology, 2020, 9:14. </a:t>
            </a:r>
            <a:r>
              <a:rPr lang="en-US" sz="2400" dirty="0" err="1">
                <a:latin typeface="+mj-lt"/>
              </a:rPr>
              <a:t>doi:https</a:t>
            </a:r>
            <a:r>
              <a:rPr lang="en-US" sz="2400" dirty="0">
                <a:latin typeface="+mj-lt"/>
              </a:rPr>
              <a:t>://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/10.1167/tvst.9.2.14</a:t>
            </a:r>
          </a:p>
          <a:p>
            <a:r>
              <a:rPr lang="en-US" sz="2400" dirty="0">
                <a:latin typeface="+mj-lt"/>
              </a:rPr>
              <a:t>Machine learning, Coursera, taught by Andrew Ng</a:t>
            </a:r>
          </a:p>
          <a:p>
            <a:r>
              <a:rPr lang="en-US" sz="2400" dirty="0" err="1">
                <a:latin typeface="+mj-lt"/>
              </a:rPr>
              <a:t>Youtube</a:t>
            </a:r>
            <a:r>
              <a:rPr lang="en-US" sz="2400" dirty="0">
                <a:latin typeface="+mj-lt"/>
              </a:rPr>
              <a:t>: </a:t>
            </a:r>
            <a:r>
              <a:rPr lang="en-US" sz="2400" dirty="0" err="1">
                <a:latin typeface="+mj-lt"/>
              </a:rPr>
              <a:t>StatQuest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Google course: </a:t>
            </a:r>
            <a:r>
              <a:rPr lang="en-US" sz="2400" dirty="0">
                <a:latin typeface="+mj-lt"/>
                <a:hlinkClick r:id="rId2"/>
              </a:rPr>
              <a:t>https://developers.google.com/machine-learning/crash-course/ml-intro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DB7EB-AFF4-004B-AC77-60A10D62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69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8790-9A70-644F-9225-93EB2A8D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12625"/>
            <a:ext cx="8201025" cy="561021"/>
          </a:xfrm>
        </p:spPr>
        <p:txBody>
          <a:bodyPr>
            <a:normAutofit/>
          </a:bodyPr>
          <a:lstStyle/>
          <a:p>
            <a:r>
              <a:rPr lang="en-US" sz="3200" dirty="0"/>
              <a:t>Architectures for neuron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42B2A-3C05-3B47-96D4-B472D462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13046"/>
            <a:ext cx="7886700" cy="1603375"/>
          </a:xfrm>
        </p:spPr>
        <p:txBody>
          <a:bodyPr/>
          <a:lstStyle/>
          <a:p>
            <a:r>
              <a:rPr lang="en-US" dirty="0"/>
              <a:t>Feed-forward neural network</a:t>
            </a:r>
          </a:p>
          <a:p>
            <a:r>
              <a:rPr lang="en-US" dirty="0"/>
              <a:t>Convolutional neural network (CNN)</a:t>
            </a:r>
          </a:p>
          <a:p>
            <a:r>
              <a:rPr lang="en-US" dirty="0"/>
              <a:t>Recurrent neural network (RNN)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73129B-EF6A-FE48-BFA8-C4F05CB4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103321"/>
            <a:ext cx="8515350" cy="34022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1145D-EC7C-7B4E-A49A-E7335202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F17C-7FF9-124E-BFE1-3CD4D80E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5578"/>
          </a:xfrm>
        </p:spPr>
        <p:txBody>
          <a:bodyPr>
            <a:normAutofit/>
          </a:bodyPr>
          <a:lstStyle/>
          <a:p>
            <a:r>
              <a:rPr lang="en-US" sz="3200" dirty="0"/>
              <a:t>Supervised and unsupervised (major methods)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DDB7-4C46-174C-B415-D1AE294B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14" y="1583029"/>
            <a:ext cx="8366061" cy="3660775"/>
          </a:xfrm>
        </p:spPr>
        <p:txBody>
          <a:bodyPr>
            <a:normAutofit/>
          </a:bodyPr>
          <a:lstStyle/>
          <a:p>
            <a:r>
              <a:rPr lang="en-US" dirty="0"/>
              <a:t>Unsupervised (to learn inherent patterns within data)</a:t>
            </a:r>
          </a:p>
          <a:p>
            <a:pPr marL="0" indent="0">
              <a:buNone/>
            </a:pPr>
            <a:r>
              <a:rPr lang="en-US" dirty="0"/>
              <a:t>e.g., Clustering, principal component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Supervised:  to predict response (regression) or classification of each data point by using a provided set of labeled training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9F8A-EAC7-8C4D-B628-B64A67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5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dirty="0"/>
              <a:t>Supervised: regression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B084-5D73-F144-8841-32939A91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0416"/>
            <a:ext cx="7886700" cy="4432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/>
              <a:t>regression</a:t>
            </a:r>
            <a:r>
              <a:rPr lang="en-US" dirty="0"/>
              <a:t> model predicts continuous values.</a:t>
            </a:r>
          </a:p>
          <a:p>
            <a:r>
              <a:rPr lang="en-US" dirty="0"/>
              <a:t>What is the value of a house in California?</a:t>
            </a:r>
          </a:p>
          <a:p>
            <a:r>
              <a:rPr lang="en-US" dirty="0"/>
              <a:t>What is the probability that a user will click on this ad?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/>
              <a:t>classification</a:t>
            </a:r>
            <a:r>
              <a:rPr lang="en-US" dirty="0"/>
              <a:t> model predicts discrete values.</a:t>
            </a:r>
          </a:p>
          <a:p>
            <a:r>
              <a:rPr lang="en-US" dirty="0"/>
              <a:t>Is a given email message spam or not spam?</a:t>
            </a:r>
          </a:p>
          <a:p>
            <a:r>
              <a:rPr lang="en-US" dirty="0"/>
              <a:t>Is this an image of a dog, a cat, or a hamster?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A170-56BD-1546-9F89-29CBAB88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7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72ED-8662-4B4C-8DEA-D3AA90C4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5" y="365127"/>
            <a:ext cx="7886700" cy="798090"/>
          </a:xfrm>
        </p:spPr>
        <p:txBody>
          <a:bodyPr>
            <a:normAutofit/>
          </a:bodyPr>
          <a:lstStyle/>
          <a:p>
            <a:r>
              <a:rPr lang="en-US" sz="3600" dirty="0"/>
              <a:t>Why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8C699-C27D-C947-A17C-E2198579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9152"/>
            <a:ext cx="7886700" cy="1563955"/>
          </a:xfrm>
        </p:spPr>
        <p:txBody>
          <a:bodyPr/>
          <a:lstStyle/>
          <a:p>
            <a:r>
              <a:rPr lang="en-US" dirty="0">
                <a:latin typeface="+mj-lt"/>
              </a:rPr>
              <a:t>Advance of algorithms and theories</a:t>
            </a:r>
          </a:p>
          <a:p>
            <a:r>
              <a:rPr lang="en-US" dirty="0">
                <a:latin typeface="+mj-lt"/>
              </a:rPr>
              <a:t>Increasing computational power</a:t>
            </a:r>
          </a:p>
          <a:p>
            <a:r>
              <a:rPr lang="en-US" dirty="0">
                <a:latin typeface="+mj-lt"/>
              </a:rPr>
              <a:t>Large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D74878-0B7C-2C4A-B801-F9C15124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29" y="3603357"/>
            <a:ext cx="4750231" cy="26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38F64-6B62-B349-80E2-ADC9EC590E51}"/>
              </a:ext>
            </a:extLst>
          </p:cNvPr>
          <p:cNvSpPr txBox="1"/>
          <p:nvPr/>
        </p:nvSpPr>
        <p:spPr>
          <a:xfrm>
            <a:off x="6245818" y="6297899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AlphaFold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Classification of Traffic Signs Using Deep Learning">
            <a:extLst>
              <a:ext uri="{FF2B5EF4-FFF2-40B4-BE49-F238E27FC236}">
                <a16:creationId xmlns:a16="http://schemas.microsoft.com/office/drawing/2014/main" id="{2DA5A18B-C4E3-8347-9188-AA0798CE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6" y="3588522"/>
            <a:ext cx="4068304" cy="270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E2797-4131-8840-83DF-AC0B40B304EE}"/>
              </a:ext>
            </a:extLst>
          </p:cNvPr>
          <p:cNvSpPr txBox="1"/>
          <p:nvPr/>
        </p:nvSpPr>
        <p:spPr>
          <a:xfrm>
            <a:off x="3634353" y="6062998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medium.com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218FF-7DE7-9541-8FCA-7154ADE84C03}"/>
              </a:ext>
            </a:extLst>
          </p:cNvPr>
          <p:cNvSpPr txBox="1"/>
          <p:nvPr/>
        </p:nvSpPr>
        <p:spPr>
          <a:xfrm>
            <a:off x="1508289" y="6297899"/>
            <a:ext cx="132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autopilot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F5762-74B2-1742-B889-F111B7FF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6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425594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General procedure (supervised)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407308" y="2340698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561573" y="3548629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561573" y="2542641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896223" y="2387783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053260" y="3775704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506608" y="3004541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219890" y="2766964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053260" y="2766081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181864" y="2766965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84950" y="650333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795133" y="2081650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794992" y="1626091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38296-D43A-3645-80F2-B85DCF2B41E0}"/>
              </a:ext>
            </a:extLst>
          </p:cNvPr>
          <p:cNvSpPr txBox="1"/>
          <p:nvPr/>
        </p:nvSpPr>
        <p:spPr>
          <a:xfrm>
            <a:off x="493377" y="4404066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location, room, area,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FA59C-6397-6E45-B69C-097D9D1605EF}"/>
              </a:ext>
            </a:extLst>
          </p:cNvPr>
          <p:cNvSpPr txBox="1"/>
          <p:nvPr/>
        </p:nvSpPr>
        <p:spPr>
          <a:xfrm>
            <a:off x="4555433" y="4404066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house price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BBF70-59AE-BE47-B6E5-3208C2C20C7F}"/>
              </a:ext>
            </a:extLst>
          </p:cNvPr>
          <p:cNvSpPr txBox="1"/>
          <p:nvPr/>
        </p:nvSpPr>
        <p:spPr>
          <a:xfrm>
            <a:off x="493377" y="5231909"/>
            <a:ext cx="331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edu</a:t>
            </a:r>
            <a:r>
              <a:rPr lang="en-US" sz="2400" dirty="0"/>
              <a:t>, org, </a:t>
            </a:r>
            <a:r>
              <a:rPr lang="en-US" sz="2400" dirty="0" err="1"/>
              <a:t>spam_words</a:t>
            </a:r>
            <a:r>
              <a:rPr lang="en-US" sz="2400" dirty="0"/>
              <a:t>,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E516D1-F531-9F41-A412-373351465B1A}"/>
              </a:ext>
            </a:extLst>
          </p:cNvPr>
          <p:cNvSpPr txBox="1"/>
          <p:nvPr/>
        </p:nvSpPr>
        <p:spPr>
          <a:xfrm>
            <a:off x="4555433" y="523190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spam (0 or 1)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571821E-A1AF-8F4F-805D-0307A492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425594"/>
            <a:ext cx="7886700" cy="681010"/>
          </a:xfrm>
        </p:spPr>
        <p:txBody>
          <a:bodyPr>
            <a:normAutofit/>
          </a:bodyPr>
          <a:lstStyle/>
          <a:p>
            <a:r>
              <a:rPr lang="en-US" sz="3200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A37-0A81-5B42-96AE-CC7D7667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70" y="1227429"/>
            <a:ext cx="8372104" cy="2757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Common components of nearly all machine learning algorithms:</a:t>
            </a:r>
          </a:p>
          <a:p>
            <a:r>
              <a:rPr lang="en-US" dirty="0">
                <a:latin typeface="+mj-lt"/>
              </a:rPr>
              <a:t>Dataset (training data)</a:t>
            </a:r>
          </a:p>
          <a:p>
            <a:r>
              <a:rPr lang="en-US" dirty="0">
                <a:latin typeface="+mj-lt"/>
              </a:rPr>
              <a:t>cost function</a:t>
            </a:r>
          </a:p>
          <a:p>
            <a:r>
              <a:rPr lang="en-US" dirty="0">
                <a:latin typeface="+mj-lt"/>
              </a:rPr>
              <a:t>optimization procedure</a:t>
            </a:r>
          </a:p>
          <a:p>
            <a:r>
              <a:rPr lang="en-US" dirty="0">
                <a:latin typeface="+mj-lt"/>
              </a:rPr>
              <a:t>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634712" y="4629296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788977" y="5837227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788977" y="4831239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1123627" y="4676381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280664" y="6064302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734012" y="5293139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447294" y="5055562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280664" y="5054679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409268" y="5055563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12354" y="2938931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4022537" y="4370248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4022396" y="3914689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C128-C04C-7F4E-A7B4-1925F806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6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97" y="340097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4666"/>
                <a:ext cx="7886700" cy="506167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>
                    <a:latin typeface="+mj-lt"/>
                  </a:rPr>
                  <a:t>Labels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label</a:t>
                </a:r>
                <a:r>
                  <a:rPr lang="en-US" dirty="0">
                    <a:latin typeface="+mj-lt"/>
                  </a:rPr>
                  <a:t> is the thing we're predicting—the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e.g., the price of wheat, the kind of animal shown in a picture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Features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feature</a:t>
                </a:r>
                <a:r>
                  <a:rPr lang="en-US" dirty="0">
                    <a:latin typeface="+mj-lt"/>
                  </a:rPr>
                  <a:t> is an input variable—the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 A machine learning project could use millions of features, specified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aseline="-25000" dirty="0">
                  <a:latin typeface="+mj-lt"/>
                </a:endParaRPr>
              </a:p>
              <a:p>
                <a:endParaRPr lang="en-US" b="1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An </a:t>
                </a:r>
                <a:r>
                  <a:rPr lang="en-US" b="1" dirty="0">
                    <a:latin typeface="+mj-lt"/>
                  </a:rPr>
                  <a:t>example</a:t>
                </a:r>
                <a:r>
                  <a:rPr lang="en-US" dirty="0">
                    <a:latin typeface="+mj-lt"/>
                  </a:rPr>
                  <a:t> is a particular entry of data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4666"/>
                <a:ext cx="7886700" cy="5061672"/>
              </a:xfrm>
              <a:blipFill>
                <a:blip r:embed="rId2"/>
                <a:stretch>
                  <a:fillRect l="-1286" t="-2250" b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70756-CDFD-0C43-99EF-30280032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61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20964</TotalTime>
  <Words>2177</Words>
  <Application>Microsoft Macintosh PowerPoint</Application>
  <PresentationFormat>On-screen Show (4:3)</PresentationFormat>
  <Paragraphs>326</Paragraphs>
  <Slides>33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Courier</vt:lpstr>
      <vt:lpstr>Office Theme</vt:lpstr>
      <vt:lpstr>Introduction of Deep Learning</vt:lpstr>
      <vt:lpstr>Goals</vt:lpstr>
      <vt:lpstr>Machine learning</vt:lpstr>
      <vt:lpstr>Supervised and unsupervised (major methods)</vt:lpstr>
      <vt:lpstr>Supervised: regression and classification</vt:lpstr>
      <vt:lpstr>Why machine learning</vt:lpstr>
      <vt:lpstr>General procedure (supervised)</vt:lpstr>
      <vt:lpstr>Components</vt:lpstr>
      <vt:lpstr>Training data</vt:lpstr>
      <vt:lpstr>Training data - example</vt:lpstr>
      <vt:lpstr>Features of image 1</vt:lpstr>
      <vt:lpstr>Cost function for a simple linear regression</vt:lpstr>
      <vt:lpstr>Neural networks: a main form of deep learning</vt:lpstr>
      <vt:lpstr>Neuron model</vt:lpstr>
      <vt:lpstr>Activation function: Sigmoid (logistic)</vt:lpstr>
      <vt:lpstr>Activation function: ReLU (rectified linear activation function)</vt:lpstr>
      <vt:lpstr>Activation function: softmax</vt:lpstr>
      <vt:lpstr>Neural Network</vt:lpstr>
      <vt:lpstr>Neural network architecture</vt:lpstr>
      <vt:lpstr>training process</vt:lpstr>
      <vt:lpstr>Forward propagation and backpropagation</vt:lpstr>
      <vt:lpstr>Gradient decent to optimize parameters (θ)</vt:lpstr>
      <vt:lpstr>Procedure of neural network (one typical method)</vt:lpstr>
      <vt:lpstr>How can we know if a model trained is a good predictor?</vt:lpstr>
      <vt:lpstr>underﬁtting and overﬁtting</vt:lpstr>
      <vt:lpstr>underﬁtting and overﬁtting</vt:lpstr>
      <vt:lpstr>regularization</vt:lpstr>
      <vt:lpstr>Dropout: a simple and effective regularization method</vt:lpstr>
      <vt:lpstr>K-fold cross validation</vt:lpstr>
      <vt:lpstr>software</vt:lpstr>
      <vt:lpstr>Deep learning in genomics</vt:lpstr>
      <vt:lpstr>References</vt:lpstr>
      <vt:lpstr>Architectures for neuron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Sanzhen Liu</dc:creator>
  <cp:lastModifiedBy>Sanzhen Liu</cp:lastModifiedBy>
  <cp:revision>113</cp:revision>
  <dcterms:created xsi:type="dcterms:W3CDTF">2020-12-23T05:20:35Z</dcterms:created>
  <dcterms:modified xsi:type="dcterms:W3CDTF">2023-04-25T13:52:02Z</dcterms:modified>
</cp:coreProperties>
</file>